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68223" autoAdjust="0"/>
  </p:normalViewPr>
  <p:slideViewPr>
    <p:cSldViewPr snapToGrid="0" snapToObjects="1">
      <p:cViewPr varScale="1">
        <p:scale>
          <a:sx n="63" d="100"/>
          <a:sy n="63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15F89-3794-CE4F-9544-53D0133EDDA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5A2F-53D1-6840-9DF9-BAC9F8FB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5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activity--your practical steps for the future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b="0" dirty="0" smtClean="0">
              <a:effectLst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anyone want to share?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0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5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7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5A2F-53D1-6840-9DF9-BAC9F8FB79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ibbsca@mailbox.sc.edu" TargetMode="External"/><Relationship Id="rId2" Type="http://schemas.openxmlformats.org/officeDocument/2006/relationships/hyperlink" Target="mailto:dillarda@mailbox.s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of Resource Sharing through Interlibrary Loan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Amie Freeman and Amber Cook</a:t>
            </a:r>
          </a:p>
          <a:p>
            <a:r>
              <a:rPr lang="en-US" dirty="0" smtClean="0"/>
              <a:t>University of South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activity</a:t>
            </a:r>
            <a:endParaRPr lang="en-US" dirty="0"/>
          </a:p>
        </p:txBody>
      </p:sp>
      <p:pic>
        <p:nvPicPr>
          <p:cNvPr id="6146" name="Picture 2" descr="goody bag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32" y="1305671"/>
            <a:ext cx="4788936" cy="47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5567" y="6133646"/>
            <a:ext cx="2995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by Wendi Gratz via https://www.flickr.com/photos/shinyhappyworld/5634941531, CC BY-NC-SA</a:t>
            </a:r>
          </a:p>
        </p:txBody>
      </p:sp>
    </p:spTree>
    <p:extLst>
      <p:ext uri="{BB962C8B-B14F-4D97-AF65-F5344CB8AC3E}">
        <p14:creationId xmlns:p14="http://schemas.microsoft.com/office/powerpoint/2010/main" val="8045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Imagine: where could we be in twenty years?</a:t>
            </a:r>
            <a:endParaRPr lang="en-US" dirty="0"/>
          </a:p>
        </p:txBody>
      </p:sp>
      <p:pic>
        <p:nvPicPr>
          <p:cNvPr id="7172" name="Picture 4" descr="https://lh5.googleusercontent.com/P-t69U4lndGJkM1QXpPcxRaq3UgwlW0eAN819-dOZMOx6fXkacIXT3X0-x-rIOMPodxiHKOKu7DMiLLA84NYFN5fJMbCOPiMXD17hszjU9jfDml0BbOl7OUbN4RX_RMegdXfLOzK89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17517"/>
            <a:ext cx="4188373" cy="44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4457" y="2425959"/>
            <a:ext cx="300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ILL to libraries on Mars?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3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Amie Freeman		</a:t>
            </a:r>
            <a:r>
              <a:rPr lang="en-US" dirty="0" smtClean="0">
                <a:hlinkClick r:id="rId2"/>
              </a:rPr>
              <a:t>dillarda@mailbox.sc.edu</a:t>
            </a:r>
            <a:endParaRPr lang="en-US" dirty="0" smtClean="0"/>
          </a:p>
          <a:p>
            <a:r>
              <a:rPr lang="en-US" dirty="0" smtClean="0"/>
              <a:t>Amber Cook		</a:t>
            </a:r>
            <a:r>
              <a:rPr lang="en-US" dirty="0" smtClean="0">
                <a:hlinkClick r:id="rId3"/>
              </a:rPr>
              <a:t>gibbsca@mailbox.sc.edu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172293" y="1619004"/>
            <a:ext cx="2376350" cy="34866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Where we are</a:t>
            </a:r>
            <a:endParaRPr lang="en-US" sz="4800" b="1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5564219" y="171450"/>
            <a:ext cx="2376350" cy="289510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Where we want to go</a:t>
            </a:r>
            <a:endParaRPr lang="en-US" sz="4800" b="1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5564219" y="3543300"/>
            <a:ext cx="2376350" cy="30099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Where we’re going</a:t>
            </a:r>
            <a:endParaRPr lang="en-US" sz="4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94431" y="1685924"/>
            <a:ext cx="15240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94431" y="3657600"/>
            <a:ext cx="1524000" cy="139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259716"/>
            <a:ext cx="8001000" cy="1143000"/>
          </a:xfrm>
        </p:spPr>
        <p:txBody>
          <a:bodyPr/>
          <a:lstStyle/>
          <a:p>
            <a:r>
              <a:rPr lang="en-US" sz="4400" dirty="0" smtClean="0"/>
              <a:t>Departmental Overview of USC’S ILL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894424"/>
            <a:ext cx="80010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2 librarians, 4 full-time staff, 1 part-time staff, 3 student workers</a:t>
            </a:r>
          </a:p>
          <a:p>
            <a:r>
              <a:rPr lang="en-US" dirty="0"/>
              <a:t>Use </a:t>
            </a:r>
            <a:r>
              <a:rPr lang="en-US" dirty="0" err="1"/>
              <a:t>ILLiad</a:t>
            </a:r>
            <a:r>
              <a:rPr lang="en-US" dirty="0"/>
              <a:t> for request management and process OCLC requests and provide technical service for 8 regional campuses</a:t>
            </a:r>
          </a:p>
          <a:p>
            <a:r>
              <a:rPr lang="en-US" dirty="0"/>
              <a:t>Other resource sharing (PASCAL) not handled through our office</a:t>
            </a:r>
          </a:p>
          <a:p>
            <a:r>
              <a:rPr lang="en-US" dirty="0"/>
              <a:t>Processed over 45,000 requests between the three services: Borrowing, Lending, and Document Delivery last fiscal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you: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What’s happening in your ILL department these days?</a:t>
            </a:r>
            <a:endParaRPr lang="en-US" dirty="0"/>
          </a:p>
        </p:txBody>
      </p:sp>
      <p:pic>
        <p:nvPicPr>
          <p:cNvPr id="1026" name="Picture 2" descr="https://lh4.googleusercontent.com/5zinXUd7Kj9F4huA7FXHHgegCUaWSgPLiM9NLbBXuqF8V3Glrx2xHezya2PI3zg4kg4fEZAKRChooUNvI-IS_5Zba0v1HTvR6NTSUmIMlkJ5bfI0u5Y76qM6TTA-wbACDCA1lsVo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2540419"/>
            <a:ext cx="30765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9788" y="6242890"/>
            <a:ext cx="351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</a:t>
            </a:r>
            <a:r>
              <a:rPr lang="en-US" sz="1000" dirty="0"/>
              <a:t>Conrad von </a:t>
            </a:r>
            <a:r>
              <a:rPr lang="en-US" sz="1000" dirty="0" err="1"/>
              <a:t>Soest</a:t>
            </a:r>
            <a:r>
              <a:rPr lang="en-US" sz="1000" dirty="0"/>
              <a:t> [Public domain], via Wikimedia Commons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9" y="1815948"/>
            <a:ext cx="4947951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costs of service (shipping, charges between libraries, costs of per-article journal content)</a:t>
            </a:r>
          </a:p>
          <a:p>
            <a:r>
              <a:rPr lang="en-US" dirty="0"/>
              <a:t>Reduced spending on print materials</a:t>
            </a:r>
          </a:p>
          <a:p>
            <a:r>
              <a:rPr lang="en-US" dirty="0"/>
              <a:t>Author and publisher embargoes</a:t>
            </a:r>
          </a:p>
          <a:p>
            <a:r>
              <a:rPr lang="en-US" dirty="0"/>
              <a:t>Barriers to e-content sharing</a:t>
            </a:r>
          </a:p>
          <a:p>
            <a:r>
              <a:rPr lang="en-US" dirty="0"/>
              <a:t>Restrictive licensing agreements</a:t>
            </a:r>
          </a:p>
          <a:p>
            <a:endParaRPr lang="en-US" dirty="0"/>
          </a:p>
        </p:txBody>
      </p:sp>
      <p:pic>
        <p:nvPicPr>
          <p:cNvPr id="2050" name="Picture 2" descr="https://lh4.googleusercontent.com/IOyLksineyjByHfcv_xDGrLceKfr-EzUkpvXOcML4-U_KPDkzGWiGDMiPdknk09ZGeG5eg_jLukPcEohTrgjW9oFzoRYJwl49PNrh8LxP7xw_vBO8a8CYVzeavyBZdI2v92_You9tD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27" y="2323641"/>
            <a:ext cx="3833404" cy="2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6807" y="6156852"/>
            <a:ext cx="2716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</a:t>
            </a:r>
            <a:r>
              <a:rPr lang="en-US" sz="1000" dirty="0"/>
              <a:t>United States Air Force (United States Air Force) [Public domain],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8219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Envisioning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09" y="2335575"/>
            <a:ext cx="4034503" cy="2291215"/>
          </a:xfrm>
        </p:spPr>
        <p:txBody>
          <a:bodyPr>
            <a:noAutofit/>
          </a:bodyPr>
          <a:lstStyle/>
          <a:p>
            <a:r>
              <a:rPr lang="en-US" sz="2800" dirty="0"/>
              <a:t>The big picture</a:t>
            </a:r>
          </a:p>
          <a:p>
            <a:r>
              <a:rPr lang="en-US" sz="2800" dirty="0"/>
              <a:t>Specific projects</a:t>
            </a:r>
          </a:p>
          <a:p>
            <a:r>
              <a:rPr lang="en-US" sz="2800" dirty="0"/>
              <a:t>Future projects		 	</a:t>
            </a:r>
            <a:r>
              <a:rPr lang="en-US" sz="2800" dirty="0" smtClean="0"/>
              <a:t>	your </a:t>
            </a:r>
            <a:r>
              <a:rPr lang="en-US" sz="2800" dirty="0"/>
              <a:t>ideas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43740" y="4329334"/>
            <a:ext cx="793215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lh5.googleusercontent.com/YIYcqvZjibT-Fhhkb9g23fMKI_2WSl1jKrY92AYFLk0s-o4Rq1-YjKxiylOMMvO6ON9MlkWjGusyK6HfTxD4ZMOXgesGo-TvoOVP88hyMBTACSz61HbbTecYR2yGiEFe35tNeV25-7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6" r="17349" b="5995"/>
          <a:stretch/>
        </p:blipFill>
        <p:spPr bwMode="auto">
          <a:xfrm rot="454801">
            <a:off x="4676956" y="1900635"/>
            <a:ext cx="2899514" cy="38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1288" y="6169446"/>
            <a:ext cx="3034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modified from Rept0n1x [CC BY-SA 3.0 (http://creativecommons.org/licenses/by-sa/3.0)],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8215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200" dirty="0"/>
              <a:t>Reference and collection development services</a:t>
            </a:r>
          </a:p>
          <a:p>
            <a:r>
              <a:rPr lang="en-US" sz="9200" dirty="0"/>
              <a:t>Copyright and fair use considerations</a:t>
            </a:r>
          </a:p>
          <a:p>
            <a:r>
              <a:rPr lang="en-US" sz="9200" dirty="0"/>
              <a:t>Increased </a:t>
            </a:r>
            <a:r>
              <a:rPr lang="en-US" sz="9200" dirty="0" smtClean="0"/>
              <a:t>consortia </a:t>
            </a:r>
            <a:r>
              <a:rPr lang="en-US" sz="9200" dirty="0"/>
              <a:t>activity</a:t>
            </a:r>
          </a:p>
          <a:p>
            <a:r>
              <a:rPr lang="en-US" sz="9200" dirty="0"/>
              <a:t>Shared repositories</a:t>
            </a:r>
          </a:p>
          <a:p>
            <a:r>
              <a:rPr lang="en-US" sz="9200" dirty="0"/>
              <a:t>On demand digitization</a:t>
            </a:r>
          </a:p>
          <a:p>
            <a:r>
              <a:rPr lang="en-US" sz="9200" dirty="0"/>
              <a:t>Expanded open and freely-available resource workflows and policies</a:t>
            </a:r>
          </a:p>
          <a:p>
            <a:r>
              <a:rPr lang="en-US" sz="9200" dirty="0"/>
              <a:t>Expanded sharing of library licensed or purchased electronic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shaping our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33354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GIST</a:t>
            </a:r>
          </a:p>
          <a:p>
            <a:r>
              <a:rPr lang="en-US" sz="2500" dirty="0"/>
              <a:t>ALIAS</a:t>
            </a:r>
          </a:p>
          <a:p>
            <a:r>
              <a:rPr lang="en-US" sz="2500" dirty="0"/>
              <a:t>Occam’s Reader</a:t>
            </a:r>
          </a:p>
          <a:p>
            <a:r>
              <a:rPr lang="en-US" sz="2500" dirty="0" smtClean="0"/>
              <a:t>OBILLSK</a:t>
            </a:r>
            <a:endParaRPr lang="en-US" sz="2500" dirty="0"/>
          </a:p>
          <a:p>
            <a:r>
              <a:rPr lang="en-US" sz="2500" dirty="0"/>
              <a:t>ALIEN</a:t>
            </a:r>
          </a:p>
          <a:p>
            <a:r>
              <a:rPr lang="en-US" sz="2500" dirty="0"/>
              <a:t>Open Access Projects</a:t>
            </a:r>
          </a:p>
          <a:p>
            <a:r>
              <a:rPr lang="en-US" sz="2500" dirty="0"/>
              <a:t>Scholars Trust</a:t>
            </a:r>
          </a:p>
          <a:p>
            <a:endParaRPr lang="en-US" dirty="0"/>
          </a:p>
        </p:txBody>
      </p:sp>
      <p:pic>
        <p:nvPicPr>
          <p:cNvPr id="4098" name="Picture 2" descr="https://lh6.googleusercontent.com/2dEXLFJEVZK1uWFTgAhTajFWO3z4ObGJhKddI0tzjAtAz4B-Nqb_TMysRylg3-D0wDWlgA115KRxPQWFLLNIDw0FCMgqWN57TO1afj9I6Fgqws4YsSxN4Tp5z_F5Uq-vMocA0xgt1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94" y="1993136"/>
            <a:ext cx="4485662" cy="34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2139" y="6260840"/>
            <a:ext cx="398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by IDS Project</a:t>
            </a:r>
            <a:r>
              <a:rPr lang="en-US" sz="1000" dirty="0"/>
              <a:t>, available from http://www.idsproject.org/tools/alias.aspx</a:t>
            </a:r>
          </a:p>
        </p:txBody>
      </p:sp>
    </p:spTree>
    <p:extLst>
      <p:ext uri="{BB962C8B-B14F-4D97-AF65-F5344CB8AC3E}">
        <p14:creationId xmlns:p14="http://schemas.microsoft.com/office/powerpoint/2010/main" val="28397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our 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685" y="1971869"/>
            <a:ext cx="5913275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Review and expand your policies regularly</a:t>
            </a:r>
          </a:p>
          <a:p>
            <a:r>
              <a:rPr lang="en-US" dirty="0"/>
              <a:t>Stay aware of technological advances</a:t>
            </a:r>
          </a:p>
          <a:p>
            <a:r>
              <a:rPr lang="en-US" dirty="0"/>
              <a:t>Communicate and collaborate with your peers</a:t>
            </a:r>
          </a:p>
          <a:p>
            <a:r>
              <a:rPr lang="en-US" dirty="0"/>
              <a:t>Look for opportunities to promote and expand your services</a:t>
            </a:r>
          </a:p>
          <a:p>
            <a:r>
              <a:rPr lang="en-US" dirty="0"/>
              <a:t>Be an advocate for the resource sharing community within your library and beyond</a:t>
            </a:r>
          </a:p>
          <a:p>
            <a:r>
              <a:rPr lang="en-US" dirty="0"/>
              <a:t>Have a five year plan (but be willing to adjust)</a:t>
            </a:r>
          </a:p>
          <a:p>
            <a:endParaRPr lang="en-US" dirty="0"/>
          </a:p>
        </p:txBody>
      </p:sp>
      <p:pic>
        <p:nvPicPr>
          <p:cNvPr id="5122" name="Picture 2" descr="https://lh6.googleusercontent.com/it1Br8jb-SKEIiJ7xyfxLXqvz_X0163ZdzTWrXCJoyAfsXExCpld6cIBuYWKGn1u3obv94hTmEnajS2MQpzPZ2Mq83Cw4zvSrV1y1dU9JyGGdoldJT5Sp1Kjz-IddpHHzh9eOuM6UO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8" y="2486610"/>
            <a:ext cx="3166187" cy="23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4230" y="6286338"/>
            <a:ext cx="287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by U.S. Department of State from United States [Public domain],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9775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1358</TotalTime>
  <Words>385</Words>
  <Application>Microsoft Office PowerPoint</Application>
  <PresentationFormat>On-screen Show (4:3)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Calisto MT</vt:lpstr>
      <vt:lpstr>Mistral</vt:lpstr>
      <vt:lpstr>Wingdings 2</vt:lpstr>
      <vt:lpstr>Travelogue</vt:lpstr>
      <vt:lpstr>The Future of Resource Sharing through Interlibrary Loan</vt:lpstr>
      <vt:lpstr>PowerPoint Presentation</vt:lpstr>
      <vt:lpstr>Departmental Overview of USC’S ILL</vt:lpstr>
      <vt:lpstr>Looking at you:</vt:lpstr>
      <vt:lpstr>ILL obstacles</vt:lpstr>
      <vt:lpstr>Envisioning the future</vt:lpstr>
      <vt:lpstr>In an ideal world…</vt:lpstr>
      <vt:lpstr>Projects shaping our future</vt:lpstr>
      <vt:lpstr>Reaching our destination</vt:lpstr>
      <vt:lpstr>Take-home activity</vt:lpstr>
      <vt:lpstr>Imagine: where could we be in twenty years?</vt:lpstr>
      <vt:lpstr>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Resource Sharing through Interlibrary Loan</dc:title>
  <dc:creator>Amie Dillard Freeman</dc:creator>
  <cp:lastModifiedBy>FREEMAN, AMIE</cp:lastModifiedBy>
  <cp:revision>20</cp:revision>
  <dcterms:created xsi:type="dcterms:W3CDTF">2016-11-10T02:49:40Z</dcterms:created>
  <dcterms:modified xsi:type="dcterms:W3CDTF">2016-11-16T17:06:52Z</dcterms:modified>
</cp:coreProperties>
</file>